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1"/>
  </p:sldMasterIdLst>
  <p:notesMasterIdLst>
    <p:notesMasterId r:id="rId21"/>
  </p:notesMasterIdLst>
  <p:handoutMasterIdLst>
    <p:handoutMasterId r:id="rId22"/>
  </p:handoutMasterIdLst>
  <p:sldIdLst>
    <p:sldId id="382" r:id="rId2"/>
    <p:sldId id="297" r:id="rId3"/>
    <p:sldId id="302" r:id="rId4"/>
    <p:sldId id="298" r:id="rId5"/>
    <p:sldId id="300" r:id="rId6"/>
    <p:sldId id="306" r:id="rId7"/>
    <p:sldId id="277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303" r:id="rId19"/>
    <p:sldId id="30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88016" autoAdjust="0"/>
  </p:normalViewPr>
  <p:slideViewPr>
    <p:cSldViewPr>
      <p:cViewPr varScale="1">
        <p:scale>
          <a:sx n="100" d="100"/>
          <a:sy n="100" d="100"/>
        </p:scale>
        <p:origin x="201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0B9F46D-993E-4AB4-961F-5FB998255A53}" type="datetimeFigureOut">
              <a:rPr lang="en-US" altLang="en-US"/>
              <a:pPr/>
              <a:t>5/16/2023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4AE1CEA-95BC-4C60-B756-09EEF301E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5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938E4E3-B9E3-49E6-BF8F-2B7DD4D17BBA}" type="datetimeFigureOut">
              <a:rPr lang="en-US" altLang="en-US"/>
              <a:pPr/>
              <a:t>5/16/2023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16FCA2C-98DE-4E78-AF05-70DBEE97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8458201" cy="395487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562600" y="5867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9" y="5703888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B4D4D-AE5A-4C23-ACA4-B8D7EF78F644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0DFE-F823-49E2-B07C-3FB7AFFE4D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New_DOE_Logo_Color_800x2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33610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495278"/>
            <a:ext cx="5483352" cy="594626"/>
          </a:xfrm>
        </p:spPr>
        <p:txBody>
          <a:bodyPr anchor="b"/>
          <a:lstStyle>
            <a:lvl1pPr algn="l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6096000"/>
            <a:ext cx="5483352" cy="61264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41806-C69F-48A9-98FD-086DA86D67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E157C5-ADD0-4ED2-BE9D-0C1B504EAEDF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0BAF1-4807-4423-9944-9E1A0B21CB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B92B39-63BE-4347-9315-5581B97721B1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8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6132-093B-436D-8125-FD72F3B51D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3AAE80-A327-4200-A67E-AAEC25E81633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3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4937"/>
            <a:ext cx="1863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47900" y="112713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479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4325" y="3962400"/>
            <a:ext cx="6400800" cy="1104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797550" cy="64770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3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>
            <a:lvl1pPr algn="ctr">
              <a:defRPr sz="36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5648325"/>
            <a:ext cx="533400" cy="396875"/>
          </a:xfrm>
          <a:ln/>
        </p:spPr>
        <p:txBody>
          <a:bodyPr anchor="ctr" anchorCtr="1"/>
          <a:lstStyle>
            <a:lvl1pPr>
              <a:defRPr/>
            </a:lvl1pPr>
          </a:lstStyle>
          <a:p>
            <a:fld id="{67C7B901-DD5A-4D63-983D-2E3EEDC6FDF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08BA39-88DE-4ACF-B429-E139082B7733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961DD-2D4A-4FC4-A1D3-FC65AD164C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E469B9-8DB9-4592-8994-E53B8C667F22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2298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429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31D1-5C7C-4B48-BF31-7FEBA3D625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8670C1-24F1-4548-A7C0-E8D967906F50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B5F49-63B5-4AEA-AE3E-E525191AD6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6709A-F153-4981-8649-041E08B8F10D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9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62F38-8291-4427-85DA-B99EBB5E5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38DD7F-692A-4796-943E-B8C0202C9572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BF9D-0AF7-4AE3-9C4C-F6BACA5E54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9CFBBD-EC7C-4772-8737-A5B8B455E8E7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05CC7-1A24-4BE9-A86D-E38B92725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80AC54-4085-4C9C-A55E-CE06A788DDA8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"/>
            <a:ext cx="1863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47900" y="112713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479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5495544"/>
            <a:ext cx="5486401" cy="5943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6096000"/>
            <a:ext cx="5486400" cy="60960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972C-15ED-4BB8-989B-C473E4EAF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AB150B-793A-4D30-BA6D-1DB025AC06AB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598396C-2290-445E-8AAF-3BAEEB7FB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fld id="{778DCD90-AE0C-4077-9D78-208AC5E08468}" type="datetime1">
              <a:rPr lang="en-US" altLang="en-US" smtClean="0"/>
              <a:t>5/16/2023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0773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.energy.gov/resl/doelap/doela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ohrerse@id.do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DOELAP Webinar for Federal Oversight Personnel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4" y="3962400"/>
            <a:ext cx="7077075" cy="1104528"/>
          </a:xfrm>
        </p:spPr>
        <p:txBody>
          <a:bodyPr/>
          <a:lstStyle/>
          <a:p>
            <a:r>
              <a:rPr lang="en-US" dirty="0"/>
              <a:t>May 16, 2023</a:t>
            </a:r>
          </a:p>
          <a:p>
            <a:r>
              <a:rPr lang="en-US" dirty="0"/>
              <a:t>WebEx</a:t>
            </a:r>
          </a:p>
        </p:txBody>
      </p:sp>
    </p:spTree>
    <p:extLst>
      <p:ext uri="{BB962C8B-B14F-4D97-AF65-F5344CB8AC3E}">
        <p14:creationId xmlns:p14="http://schemas.microsoft.com/office/powerpoint/2010/main" val="72241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7E6D-B11D-E121-841F-26481F87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F69D-A01A-581F-76FF-A085A1E8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are reported/evaluated for all required categories</a:t>
            </a:r>
          </a:p>
          <a:p>
            <a:r>
              <a:rPr lang="en-US" dirty="0"/>
              <a:t>When failures occur an acceptable CA is developed and followed through</a:t>
            </a:r>
          </a:p>
          <a:p>
            <a:r>
              <a:rPr lang="en-US" dirty="0"/>
              <a:t>Retesting</a:t>
            </a:r>
          </a:p>
          <a:p>
            <a:pPr lvl="1"/>
            <a:r>
              <a:rPr lang="en-US" dirty="0"/>
              <a:t>External dosimetry automatically enrolls the program in the next test cycle (6 month cycle)</a:t>
            </a:r>
          </a:p>
          <a:p>
            <a:pPr lvl="1"/>
            <a:r>
              <a:rPr lang="en-US" dirty="0"/>
              <a:t>Radiobioassay provides retesting samples out of the normal schedule (12 month cycle)</a:t>
            </a:r>
          </a:p>
          <a:p>
            <a:pPr lvl="1"/>
            <a:r>
              <a:rPr lang="en-US" dirty="0"/>
              <a:t>DOE-STD-1111-2018 allows for max of two retests</a:t>
            </a:r>
          </a:p>
          <a:p>
            <a:pPr lvl="1"/>
            <a:r>
              <a:rPr lang="en-US" dirty="0"/>
              <a:t>Sites should be tracking vendor failures</a:t>
            </a:r>
          </a:p>
          <a:p>
            <a:r>
              <a:rPr lang="en-US" dirty="0"/>
              <a:t>Sites are tested every 3 years. Current vendors tested yearly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276DB-E46F-FBF5-5A59-20E4C054E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56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B610-B8E0-3C7A-AD04-A91CD6A4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F2C8-7E53-57CF-5FB3-2FA635C54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by DOELAP-trained assessors</a:t>
            </a:r>
          </a:p>
          <a:p>
            <a:r>
              <a:rPr lang="en-US" dirty="0"/>
              <a:t>Generally 2-3 assessors over 2 days</a:t>
            </a:r>
          </a:p>
          <a:p>
            <a:r>
              <a:rPr lang="en-US" dirty="0"/>
              <a:t>Sites are responsible to invite DOE Field Office for opening and closing meetings</a:t>
            </a:r>
          </a:p>
          <a:p>
            <a:r>
              <a:rPr lang="en-US" dirty="0"/>
              <a:t>Assessors use DOELAP-created checklist based on relevant DOE standards</a:t>
            </a:r>
          </a:p>
          <a:p>
            <a:r>
              <a:rPr lang="en-US" dirty="0"/>
              <a:t>Checklists are available at </a:t>
            </a:r>
            <a:r>
              <a:rPr lang="en-US" dirty="0">
                <a:hlinkClick r:id="rId2"/>
              </a:rPr>
              <a:t>https://www.id.energy.gov/resl/doelap/doelap.html</a:t>
            </a:r>
            <a:endParaRPr lang="en-US" dirty="0"/>
          </a:p>
          <a:p>
            <a:r>
              <a:rPr lang="en-US" dirty="0"/>
              <a:t>Follow up on previous corrective actions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9833-2D2D-9C9C-214D-E2BD31B16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1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8410-7F37-A956-DA32-E4E9AC64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(DOE-STD-1111-2108)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499D-11DA-A9B0-8967-18405050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4800600"/>
          </a:xfrm>
        </p:spPr>
        <p:txBody>
          <a:bodyPr/>
          <a:lstStyle/>
          <a:p>
            <a:r>
              <a:rPr lang="en-US" dirty="0"/>
              <a:t>Observation – suggested improvement or noteworthy practice, no response required</a:t>
            </a:r>
          </a:p>
          <a:p>
            <a:r>
              <a:rPr lang="en-US" dirty="0"/>
              <a:t>Concern – marginal compliance, but doesn’t have “significant, immediate, and continuing adverse impact” on quality</a:t>
            </a:r>
          </a:p>
          <a:p>
            <a:pPr lvl="1"/>
            <a:r>
              <a:rPr lang="en-US" dirty="0"/>
              <a:t>Develop and submit CAP to STM through Field Office within 45 days</a:t>
            </a:r>
          </a:p>
          <a:p>
            <a:pPr lvl="1"/>
            <a:r>
              <a:rPr lang="en-US" dirty="0"/>
              <a:t>Complete CAP within one year</a:t>
            </a:r>
          </a:p>
          <a:p>
            <a:pPr lvl="1"/>
            <a:r>
              <a:rPr lang="en-US" dirty="0"/>
              <a:t>Evaluate effectiveness</a:t>
            </a:r>
          </a:p>
          <a:p>
            <a:r>
              <a:rPr lang="en-US" dirty="0"/>
              <a:t>Deficiency – “significant, immediate, and continuing adverse impact” on quality. Results in suspension of application</a:t>
            </a:r>
          </a:p>
          <a:p>
            <a:pPr lvl="1"/>
            <a:r>
              <a:rPr lang="en-US" dirty="0"/>
              <a:t>Develop and submit CAP to STM through Field Office within 45 days</a:t>
            </a:r>
          </a:p>
          <a:p>
            <a:pPr lvl="1"/>
            <a:r>
              <a:rPr lang="en-US" dirty="0"/>
              <a:t>Complete CAs within 60 days of assessment close-out and submit evidence to STM</a:t>
            </a:r>
          </a:p>
          <a:p>
            <a:pPr lvl="1"/>
            <a:r>
              <a:rPr lang="en-US" dirty="0"/>
              <a:t>Evaluate effectiveness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4CD12-515F-4340-F3B2-3C16704A9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560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5CAA-EF80-EA7C-2790-04945A03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37FC-AF98-4F39-B0D7-10A52EE2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by site to STM (through Field Office)</a:t>
            </a:r>
          </a:p>
          <a:p>
            <a:pPr lvl="1"/>
            <a:r>
              <a:rPr lang="en-US" dirty="0"/>
              <a:t>Short turn around, adequate root cause analysis?</a:t>
            </a:r>
          </a:p>
          <a:p>
            <a:r>
              <a:rPr lang="en-US" dirty="0"/>
              <a:t>STM reviews, sends to assessors for review</a:t>
            </a:r>
          </a:p>
          <a:p>
            <a:r>
              <a:rPr lang="en-US" dirty="0"/>
              <a:t>STM sends comments (if any) to site for CA revision</a:t>
            </a:r>
          </a:p>
          <a:p>
            <a:r>
              <a:rPr lang="en-US" dirty="0"/>
              <a:t>Final CAP sent to STM with FO approval</a:t>
            </a:r>
          </a:p>
          <a:p>
            <a:r>
              <a:rPr lang="en-US" dirty="0"/>
              <a:t>Must include estimated completion dates. Standard allows up to 1 year for completion. Should be realistic and risk-and evidence-based. Sites generally don’t need to take the full year.</a:t>
            </a:r>
          </a:p>
          <a:p>
            <a:r>
              <a:rPr lang="en-US" dirty="0"/>
              <a:t>OSB review may recommend accreditation with contingencies on CAP completion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AF30-B533-5E36-78D9-6DA3D67A9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67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22F8-20AF-F9A9-534D-BB2F7A7F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Board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C77A-97DF-4D64-148B-2A32E0BC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OSB made up of technical experts from various DOE sites</a:t>
            </a:r>
          </a:p>
          <a:p>
            <a:r>
              <a:rPr lang="en-US" dirty="0"/>
              <a:t>Role is to review recommendations made by the STM and advise the DOELAP Administrator regarding approval or denial of accreditation</a:t>
            </a:r>
          </a:p>
          <a:p>
            <a:r>
              <a:rPr lang="en-US" dirty="0"/>
              <a:t>Generally meets once per year</a:t>
            </a:r>
          </a:p>
          <a:p>
            <a:pPr lvl="1"/>
            <a:r>
              <a:rPr lang="en-US" dirty="0"/>
              <a:t>Review accreditation packets</a:t>
            </a:r>
          </a:p>
          <a:p>
            <a:pPr lvl="1"/>
            <a:r>
              <a:rPr lang="en-US" dirty="0"/>
              <a:t>Make recommendations</a:t>
            </a:r>
          </a:p>
          <a:p>
            <a:pPr lvl="1"/>
            <a:r>
              <a:rPr lang="en-US" dirty="0"/>
              <a:t>Not binding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45FD-80C3-B231-1A51-CF1C7D776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73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7361-D4B4-94FC-A2AB-6762772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3540-60BB-97BA-0513-21539686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733800" cy="4590288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</a:rPr>
              <a:t>Memo from DOELAP Administrator to Field Office</a:t>
            </a:r>
          </a:p>
          <a:p>
            <a:r>
              <a:rPr lang="en-US" sz="2200">
                <a:latin typeface="Calibri" panose="020F0502020204030204" pitchFamily="34" charset="0"/>
              </a:rPr>
              <a:t>DOE site </a:t>
            </a:r>
            <a:r>
              <a:rPr lang="en-US" sz="2200" dirty="0">
                <a:latin typeface="Calibri" panose="020F0502020204030204" pitchFamily="34" charset="0"/>
              </a:rPr>
              <a:t>holds the accreditation</a:t>
            </a:r>
          </a:p>
          <a:p>
            <a:r>
              <a:rPr lang="en-US" sz="2200" dirty="0">
                <a:latin typeface="Calibri" panose="020F0502020204030204" pitchFamily="34" charset="0"/>
              </a:rPr>
              <a:t>Vendors are not DOELAP accredited or certified</a:t>
            </a:r>
          </a:p>
          <a:p>
            <a:r>
              <a:rPr lang="en-US" sz="2200" dirty="0">
                <a:latin typeface="Calibri" panose="020F0502020204030204" pitchFamily="34" charset="0"/>
              </a:rPr>
              <a:t>Accreditation period is 3 years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Mid-cycle monitoring visits are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3F58-AD3C-ED92-8158-83B8CED12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B4DC5-F2A4-F46B-A154-7030AC5A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191000" cy="56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9086-BDB0-9D42-2789-EF7206A0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A754-6BCF-9A2D-8C4D-AB435229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Substantive changes to accredited program</a:t>
            </a:r>
            <a:endParaRPr lang="en-US" sz="18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lvl="1"/>
            <a:r>
              <a:rPr lang="en-US" dirty="0"/>
              <a:t>Replacement of a major equipment component </a:t>
            </a:r>
          </a:p>
          <a:p>
            <a:pPr lvl="1"/>
            <a:r>
              <a:rPr lang="en-US" dirty="0"/>
              <a:t>Change in critical software </a:t>
            </a:r>
          </a:p>
          <a:p>
            <a:pPr lvl="1"/>
            <a:r>
              <a:rPr lang="en-US" dirty="0"/>
              <a:t>Change in a dosimeter algorithm outside of routine DOELAP performance testing </a:t>
            </a:r>
          </a:p>
          <a:p>
            <a:pPr lvl="1"/>
            <a:r>
              <a:rPr lang="en-US" dirty="0"/>
              <a:t>Major changes to or new methods or procedures</a:t>
            </a:r>
          </a:p>
          <a:p>
            <a:r>
              <a:rPr lang="en-US" u="sng" dirty="0"/>
              <a:t>Not</a:t>
            </a:r>
            <a:r>
              <a:rPr lang="en-US" dirty="0"/>
              <a:t> like-for-like replacement</a:t>
            </a:r>
          </a:p>
          <a:p>
            <a:r>
              <a:rPr lang="en-US" dirty="0"/>
              <a:t>TE request generally done by site in consultation with STM</a:t>
            </a:r>
          </a:p>
          <a:p>
            <a:r>
              <a:rPr lang="en-US" dirty="0"/>
              <a:t>Formal TE request comes through Field Office, and memo granting TE goes to Field Office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B3EDC-7154-FC2F-94F1-D423B9A52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1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949C-26A1-3468-B3D2-D32FD956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“Opportunities”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958B-3713-FB99-6BBE-6989F7FF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assessments</a:t>
            </a:r>
          </a:p>
          <a:p>
            <a:r>
              <a:rPr lang="en-US" dirty="0"/>
              <a:t>Blind audit program</a:t>
            </a:r>
          </a:p>
          <a:p>
            <a:r>
              <a:rPr lang="en-US" dirty="0"/>
              <a:t>Mid-cycle internal self-assessment to DOELAP checklist</a:t>
            </a:r>
          </a:p>
          <a:p>
            <a:r>
              <a:rPr lang="en-US" dirty="0"/>
              <a:t>Continuity of accreditation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notify us if you leave a position as Field Office POC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1865D-05F4-4B0F-9394-628C36C0C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62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482B-9F4C-D69F-88C6-B4262D4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867E-7EB1-F94E-4C79-0F1B7AA99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DOE-STD-1095-2018, </a:t>
            </a:r>
            <a:r>
              <a:rPr lang="en-US" i="1" dirty="0"/>
              <a:t>DOELAP for Personnel Dosimetry</a:t>
            </a:r>
          </a:p>
          <a:p>
            <a:pPr lvl="1"/>
            <a:r>
              <a:rPr lang="en-US" i="1" dirty="0"/>
              <a:t>Continuation of Accredited Activities</a:t>
            </a:r>
          </a:p>
          <a:p>
            <a:pPr lvl="1"/>
            <a:r>
              <a:rPr lang="en-US" dirty="0"/>
              <a:t>Example Management Review Template added to Appendix</a:t>
            </a:r>
          </a:p>
          <a:p>
            <a:pPr lvl="1"/>
            <a:r>
              <a:rPr lang="en-US" dirty="0"/>
              <a:t>Continuation of Accredited Activities added to Management Review requirements</a:t>
            </a:r>
          </a:p>
          <a:p>
            <a:pPr lvl="1"/>
            <a:r>
              <a:rPr lang="en-US" dirty="0"/>
              <a:t>Clarification of Blind audit program requirements</a:t>
            </a:r>
          </a:p>
          <a:p>
            <a:r>
              <a:rPr lang="en-US" dirty="0"/>
              <a:t>Similar updates to STD-1112 planned after REVCOM comment resolution.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9179-9943-F77D-988D-B33FCE54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685-30F2-6C4F-299C-9BB8CEFD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Assessor: individual recognized by DOELAP as a technical expert who has been trained and qualified to perform assessments in support of DOELAP accreditation process. </a:t>
            </a:r>
          </a:p>
          <a:p>
            <a:r>
              <a:rPr lang="en-US" dirty="0"/>
              <a:t>Send recommendation along with resume to Steve Bohrer, </a:t>
            </a:r>
            <a:r>
              <a:rPr lang="en-US" dirty="0">
                <a:hlinkClick r:id="rId2"/>
              </a:rPr>
              <a:t>bohrerse@id.doe.gov</a:t>
            </a:r>
            <a:r>
              <a:rPr lang="en-US" dirty="0"/>
              <a:t>. </a:t>
            </a:r>
          </a:p>
          <a:p>
            <a:r>
              <a:rPr lang="en-US" dirty="0"/>
              <a:t>Planned External Dosimetry Assessor Training at INL in September 11-12,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D82F-C77C-42CA-3B68-A7B2B9FF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Laboratory Accreditation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CFB7-21CB-AB61-DBD3-573E97F8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by 10 CFR 835, </a:t>
            </a:r>
            <a:r>
              <a:rPr lang="en-US" i="1" dirty="0"/>
              <a:t>Occupational Radiation Protection</a:t>
            </a:r>
          </a:p>
          <a:p>
            <a:pPr lvl="1"/>
            <a:r>
              <a:rPr lang="en-US" dirty="0"/>
              <a:t>DOE Federal and Contractor Workforce – 132,392*</a:t>
            </a:r>
          </a:p>
          <a:p>
            <a:pPr lvl="1"/>
            <a:r>
              <a:rPr lang="en-US" dirty="0"/>
              <a:t>Number of Individuals Monitored – 72,830 (55%)*</a:t>
            </a:r>
          </a:p>
          <a:p>
            <a:pPr lvl="1"/>
            <a:r>
              <a:rPr lang="en-US" dirty="0"/>
              <a:t>Number with Measurable Dose - 14,912 (20% of monitored)*</a:t>
            </a:r>
          </a:p>
          <a:p>
            <a:r>
              <a:rPr lang="en-US" dirty="0"/>
              <a:t>Based on ISO 17025, </a:t>
            </a:r>
            <a:r>
              <a:rPr lang="en-US" i="1" dirty="0"/>
              <a:t>Testing and Calibration Laboratories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7F14F-30A4-F601-CF07-1AEA65D5BB00}"/>
              </a:ext>
            </a:extLst>
          </p:cNvPr>
          <p:cNvSpPr txBox="1"/>
          <p:nvPr/>
        </p:nvSpPr>
        <p:spPr>
          <a:xfrm>
            <a:off x="3461378" y="4534927"/>
            <a:ext cx="330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*CY2017-2021 Average. DOE Occupational Radiation Exposure Report for CY 2021 </a:t>
            </a:r>
          </a:p>
        </p:txBody>
      </p:sp>
    </p:spTree>
    <p:extLst>
      <p:ext uri="{BB962C8B-B14F-4D97-AF65-F5344CB8AC3E}">
        <p14:creationId xmlns:p14="http://schemas.microsoft.com/office/powerpoint/2010/main" val="207582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E400-7462-50AD-94F8-3599834A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Laboratory Accreditation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8845-1147-8BB0-A37C-3520C48E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Administration</a:t>
            </a:r>
          </a:p>
          <a:p>
            <a:pPr lvl="1"/>
            <a:r>
              <a:rPr lang="en-US" dirty="0"/>
              <a:t>DOE-STD-1111, </a:t>
            </a:r>
            <a:r>
              <a:rPr lang="en-US" i="1" dirty="0"/>
              <a:t>DOELAP Administration</a:t>
            </a:r>
            <a:endParaRPr lang="en-US" dirty="0"/>
          </a:p>
          <a:p>
            <a:r>
              <a:rPr lang="en-US" dirty="0"/>
              <a:t>External Dosimetry (Similar to NVLAP)</a:t>
            </a:r>
          </a:p>
          <a:p>
            <a:pPr lvl="1"/>
            <a:r>
              <a:rPr lang="en-US" dirty="0"/>
              <a:t>DOE-STD-1095, </a:t>
            </a:r>
            <a:r>
              <a:rPr lang="en-US" i="1" dirty="0"/>
              <a:t>DOELAP for Personnel Dosimetry</a:t>
            </a:r>
            <a:endParaRPr lang="en-US" dirty="0"/>
          </a:p>
          <a:p>
            <a:pPr lvl="1"/>
            <a:r>
              <a:rPr lang="en-US" dirty="0"/>
              <a:t>Established in 1986 </a:t>
            </a:r>
          </a:p>
          <a:p>
            <a:r>
              <a:rPr lang="en-US" dirty="0" err="1"/>
              <a:t>Radiobioassay</a:t>
            </a:r>
            <a:endParaRPr lang="en-US" dirty="0"/>
          </a:p>
          <a:p>
            <a:pPr lvl="1"/>
            <a:r>
              <a:rPr lang="en-US" dirty="0"/>
              <a:t>DOE-STD-1112</a:t>
            </a:r>
            <a:r>
              <a:rPr lang="en-US" i="1" dirty="0"/>
              <a:t>, DOELAP for </a:t>
            </a:r>
            <a:r>
              <a:rPr lang="en-US" i="1" dirty="0" err="1"/>
              <a:t>Radiobioassay</a:t>
            </a:r>
            <a:endParaRPr lang="en-US" dirty="0"/>
          </a:p>
          <a:p>
            <a:pPr lvl="1"/>
            <a:r>
              <a:rPr lang="en-US" dirty="0"/>
              <a:t>Established in 1998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9089-1F28-7B7E-82A4-B56DAD09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Dosimetry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6E91-FFB3-9F54-A1AA-97383F27A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615002" cy="3263504"/>
          </a:xfrm>
        </p:spPr>
        <p:txBody>
          <a:bodyPr/>
          <a:lstStyle/>
          <a:p>
            <a:r>
              <a:rPr lang="en-US" dirty="0"/>
              <a:t>Assessment of exposure to radiation outside the body. </a:t>
            </a:r>
          </a:p>
          <a:p>
            <a:r>
              <a:rPr lang="en-US" dirty="0"/>
              <a:t>Accomplished by wearing a dosimeter for radiological work</a:t>
            </a:r>
          </a:p>
          <a:p>
            <a:pPr lvl="1"/>
            <a:r>
              <a:rPr lang="en-US" dirty="0"/>
              <a:t>Whole body</a:t>
            </a:r>
          </a:p>
          <a:p>
            <a:pPr lvl="1"/>
            <a:r>
              <a:rPr lang="en-US" dirty="0"/>
              <a:t>Extremity</a:t>
            </a:r>
          </a:p>
          <a:p>
            <a:r>
              <a:rPr lang="en-US" dirty="0"/>
              <a:t>Currently 24 DOELAP accredited programs</a:t>
            </a:r>
          </a:p>
          <a:p>
            <a:r>
              <a:rPr lang="en-US" dirty="0"/>
              <a:t>Supported by 35 volunteer assessors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Poster Issued by the Department of Energy (ca. 1980)">
            <a:extLst>
              <a:ext uri="{FF2B5EF4-FFF2-40B4-BE49-F238E27FC236}">
                <a16:creationId xmlns:a16="http://schemas.microsoft.com/office/drawing/2014/main" id="{DA7FBBA0-FE07-1381-A383-5BDC61E0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52" y="1131094"/>
            <a:ext cx="2697440" cy="44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7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B70D-3B4B-B514-6072-2CEEB0BA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Dosimetry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B8A62-F9C0-790E-F467-83DF1186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of dose from radionuclides incorporated inside the body. </a:t>
            </a:r>
          </a:p>
          <a:p>
            <a:r>
              <a:rPr lang="en-US" dirty="0"/>
              <a:t>Indirect </a:t>
            </a:r>
            <a:r>
              <a:rPr lang="en-US" dirty="0" err="1"/>
              <a:t>Radiobioassay</a:t>
            </a:r>
            <a:r>
              <a:rPr lang="en-US" dirty="0"/>
              <a:t> (in vitro)</a:t>
            </a:r>
          </a:p>
          <a:p>
            <a:pPr lvl="1"/>
            <a:r>
              <a:rPr lang="en-US" dirty="0"/>
              <a:t>Estimate of radioactive material in excreta or in other biological material removed from the body. </a:t>
            </a:r>
          </a:p>
          <a:p>
            <a:r>
              <a:rPr lang="en-US" dirty="0"/>
              <a:t>Direct </a:t>
            </a:r>
            <a:r>
              <a:rPr lang="en-US" dirty="0" err="1"/>
              <a:t>radiobioassay</a:t>
            </a:r>
            <a:r>
              <a:rPr lang="en-US" dirty="0"/>
              <a:t> (in vivo)</a:t>
            </a:r>
          </a:p>
          <a:p>
            <a:pPr lvl="1"/>
            <a:r>
              <a:rPr lang="en-US" dirty="0"/>
              <a:t>Measurement of radioactive material in the body utilizing instrumentation that detects radiation emitted</a:t>
            </a:r>
          </a:p>
          <a:p>
            <a:r>
              <a:rPr lang="en-US" dirty="0"/>
              <a:t>Currently 18 DOELAP accredited programs</a:t>
            </a:r>
          </a:p>
          <a:p>
            <a:r>
              <a:rPr lang="en-US" dirty="0"/>
              <a:t>Supported by 32 volunteer assessors</a:t>
            </a:r>
          </a:p>
        </p:txBody>
      </p:sp>
    </p:spTree>
    <p:extLst>
      <p:ext uri="{BB962C8B-B14F-4D97-AF65-F5344CB8AC3E}">
        <p14:creationId xmlns:p14="http://schemas.microsoft.com/office/powerpoint/2010/main" val="25325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B70D-3B4B-B514-6072-2CEEB0BA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4849"/>
            <a:ext cx="7620000" cy="1143000"/>
          </a:xfrm>
        </p:spPr>
        <p:txBody>
          <a:bodyPr/>
          <a:lstStyle/>
          <a:p>
            <a:r>
              <a:rPr lang="en-US" dirty="0"/>
              <a:t>DOELAP Team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AD4D4-5AC3-27D3-4E59-1EAF66601934}"/>
              </a:ext>
            </a:extLst>
          </p:cNvPr>
          <p:cNvGrpSpPr/>
          <p:nvPr/>
        </p:nvGrpSpPr>
        <p:grpSpPr>
          <a:xfrm>
            <a:off x="115315" y="1041070"/>
            <a:ext cx="8838804" cy="4912682"/>
            <a:chOff x="42045" y="-64999"/>
            <a:chExt cx="12013020" cy="6691801"/>
          </a:xfrm>
        </p:grpSpPr>
        <p:pic>
          <p:nvPicPr>
            <p:cNvPr id="7" name="Picture 6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46545CBF-7764-711F-9F25-BDC186BE9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4" b="-1"/>
            <a:stretch/>
          </p:blipFill>
          <p:spPr>
            <a:xfrm>
              <a:off x="184559" y="3417868"/>
              <a:ext cx="2255462" cy="3155238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773C0C0-090E-8AAE-1163-839D26BA2C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" r="-1" b="-1"/>
            <a:stretch/>
          </p:blipFill>
          <p:spPr bwMode="auto">
            <a:xfrm>
              <a:off x="2575696" y="3456792"/>
              <a:ext cx="2255462" cy="31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8FA05362-4020-547E-B91A-6AECB3607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8" b="-1"/>
            <a:stretch/>
          </p:blipFill>
          <p:spPr>
            <a:xfrm>
              <a:off x="4966833" y="3456793"/>
              <a:ext cx="2255462" cy="3155238"/>
            </a:xfrm>
            <a:prstGeom prst="rect">
              <a:avLst/>
            </a:prstGeom>
          </p:spPr>
        </p:pic>
        <p:pic>
          <p:nvPicPr>
            <p:cNvPr id="10" name="Picture 9" descr="A person sitting in a chair&#10;&#10;Description automatically generated with medium confidence">
              <a:extLst>
                <a:ext uri="{FF2B5EF4-FFF2-40B4-BE49-F238E27FC236}">
                  <a16:creationId xmlns:a16="http://schemas.microsoft.com/office/drawing/2014/main" id="{11CCA30D-B84B-88D9-43CD-F91BEE1CD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 b="12916"/>
            <a:stretch/>
          </p:blipFill>
          <p:spPr>
            <a:xfrm>
              <a:off x="7357971" y="3471563"/>
              <a:ext cx="2255462" cy="3155238"/>
            </a:xfrm>
            <a:prstGeom prst="rect">
              <a:avLst/>
            </a:prstGeom>
          </p:spPr>
        </p:pic>
        <p:pic>
          <p:nvPicPr>
            <p:cNvPr id="11" name="Picture 2" descr="Laird Bean">
              <a:extLst>
                <a:ext uri="{FF2B5EF4-FFF2-40B4-BE49-F238E27FC236}">
                  <a16:creationId xmlns:a16="http://schemas.microsoft.com/office/drawing/2014/main" id="{74783007-988B-0232-F498-93BAD6D36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7" r="33388" b="1"/>
            <a:stretch/>
          </p:blipFill>
          <p:spPr bwMode="auto">
            <a:xfrm>
              <a:off x="9749108" y="3471564"/>
              <a:ext cx="2255462" cy="31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15813B-D0E3-776B-C618-E8A541558ED5}"/>
                </a:ext>
              </a:extLst>
            </p:cNvPr>
            <p:cNvSpPr txBox="1"/>
            <p:nvPr/>
          </p:nvSpPr>
          <p:spPr>
            <a:xfrm>
              <a:off x="42045" y="-64999"/>
              <a:ext cx="2540487" cy="2389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David Pugh, DOELAP Administrator</a:t>
              </a:r>
            </a:p>
            <a:p>
              <a:pPr algn="ctr"/>
              <a:r>
                <a:rPr lang="en-US" dirty="0"/>
                <a:t>Office of Worker Safety and Health Policy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0291EA-D4BF-74C3-A70E-5C607EE8D2B2}"/>
                </a:ext>
              </a:extLst>
            </p:cNvPr>
            <p:cNvSpPr txBox="1"/>
            <p:nvPr/>
          </p:nvSpPr>
          <p:spPr>
            <a:xfrm>
              <a:off x="4716298" y="-50029"/>
              <a:ext cx="2540487" cy="201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George Chiu, Health Physicist</a:t>
              </a:r>
            </a:p>
            <a:p>
              <a:pPr algn="ctr"/>
              <a:r>
                <a:rPr lang="en-US" dirty="0"/>
                <a:t>Office of Worker Safety and Health Policy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16CBF-EF53-D66E-58F2-5857A400C821}"/>
                </a:ext>
              </a:extLst>
            </p:cNvPr>
            <p:cNvSpPr txBox="1"/>
            <p:nvPr/>
          </p:nvSpPr>
          <p:spPr>
            <a:xfrm>
              <a:off x="7038309" y="-44158"/>
              <a:ext cx="2540487" cy="352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Steve </a:t>
              </a:r>
              <a:r>
                <a:rPr lang="en-US" dirty="0" err="1"/>
                <a:t>Bohrer</a:t>
              </a:r>
              <a:r>
                <a:rPr lang="en-US" dirty="0"/>
                <a:t>, Senior Technical Manager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1D95ED-922D-C118-F5DA-BF46DF17A21B}"/>
                </a:ext>
              </a:extLst>
            </p:cNvPr>
            <p:cNvSpPr txBox="1"/>
            <p:nvPr/>
          </p:nvSpPr>
          <p:spPr>
            <a:xfrm>
              <a:off x="9514578" y="-50029"/>
              <a:ext cx="2540487" cy="352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Laird Bean, Assessment Coordinator 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5886C-FC09-C268-9C09-BED3321D79BD}"/>
                </a:ext>
              </a:extLst>
            </p:cNvPr>
            <p:cNvSpPr txBox="1"/>
            <p:nvPr/>
          </p:nvSpPr>
          <p:spPr>
            <a:xfrm>
              <a:off x="2465183" y="-64999"/>
              <a:ext cx="2540487" cy="314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Guy Backstrom, Director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06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DOELAP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58" y="2555068"/>
            <a:ext cx="2851052" cy="29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062" y="1245544"/>
            <a:ext cx="399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Application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Categories based on site requirements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Quality Assurance Program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Field Office Review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478" y="2040773"/>
            <a:ext cx="3364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N13.11,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Personnel Dosimetry Performance Criteria and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N13.32,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 for Extremity Dosimeters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N13.30,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Criteria for Radiobioassay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029200"/>
            <a:ext cx="286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On-Site Assessment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Direct observation and evaluation 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Conducted by technical experts 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912" y="5121848"/>
            <a:ext cx="32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Oversight Board Review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Complete Package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Recommendations to 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97" y="2869326"/>
            <a:ext cx="2885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Accreditation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Period of 3 years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Notify DOELAP of changes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Memo goes to Field Office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3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23A6-33EC-FBC2-A371-FE484A43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EC72-B5AF-733B-DC35-7DE2FA8D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contact info</a:t>
            </a:r>
          </a:p>
          <a:p>
            <a:r>
              <a:rPr lang="en-US" dirty="0"/>
              <a:t>Categories meet site requirements</a:t>
            </a:r>
          </a:p>
          <a:p>
            <a:r>
              <a:rPr lang="en-US" dirty="0"/>
              <a:t>Information is complete</a:t>
            </a:r>
          </a:p>
          <a:p>
            <a:r>
              <a:rPr lang="en-US" dirty="0"/>
              <a:t>Vendors/service providers</a:t>
            </a:r>
          </a:p>
          <a:p>
            <a:pPr lvl="1"/>
            <a:r>
              <a:rPr lang="en-US" dirty="0"/>
              <a:t>Vendors don’t apply separately</a:t>
            </a:r>
          </a:p>
          <a:p>
            <a:pPr lvl="1"/>
            <a:r>
              <a:rPr lang="en-US" dirty="0"/>
              <a:t>Sites include vendor information</a:t>
            </a:r>
          </a:p>
          <a:p>
            <a:pPr lvl="1"/>
            <a:r>
              <a:rPr lang="en-US" dirty="0"/>
              <a:t>11/18 radiobioassay programs use General Engineering Laboratories (GEL)</a:t>
            </a:r>
          </a:p>
          <a:p>
            <a:pPr lvl="1"/>
            <a:r>
              <a:rPr lang="en-US" dirty="0"/>
              <a:t>13/24 external dosimetry programs use Landauer</a:t>
            </a:r>
          </a:p>
          <a:p>
            <a:pPr lvl="1"/>
            <a:r>
              <a:rPr lang="en-US" dirty="0"/>
              <a:t>Sites must show ability to understand how vendors are performing work, receive and interpret data, test vendor performance,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DAB2A-0C1B-8C54-E9B7-649B07BE6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47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7033-23EE-ABF2-EC95-F6EFAB47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Office application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40919-9696-24CD-EE9F-0D5315A8F8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3D625-4A19-2906-A71F-CA452DA4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838771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1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1014</Words>
  <Application>Microsoft Office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Berlin Sans FB</vt:lpstr>
      <vt:lpstr>Calibri</vt:lpstr>
      <vt:lpstr>Symbol</vt:lpstr>
      <vt:lpstr>Wingdings</vt:lpstr>
      <vt:lpstr>Adjacency</vt:lpstr>
      <vt:lpstr>DOELAP Webinar for Federal Oversight Personnel</vt:lpstr>
      <vt:lpstr>DOE Laboratory Accreditation Program</vt:lpstr>
      <vt:lpstr>DOE Laboratory Accreditation Program</vt:lpstr>
      <vt:lpstr>External Dosimetry</vt:lpstr>
      <vt:lpstr>Internal Dosimetry</vt:lpstr>
      <vt:lpstr>DOELAP Team</vt:lpstr>
      <vt:lpstr>DOELAP Process</vt:lpstr>
      <vt:lpstr>Application</vt:lpstr>
      <vt:lpstr>Field Office application approval</vt:lpstr>
      <vt:lpstr>Performance Testing</vt:lpstr>
      <vt:lpstr>On-site Assessment</vt:lpstr>
      <vt:lpstr>Findings (DOE-STD-1111-2108)</vt:lpstr>
      <vt:lpstr>Corrective Action Plans</vt:lpstr>
      <vt:lpstr>Oversight Board Review</vt:lpstr>
      <vt:lpstr>Accreditation</vt:lpstr>
      <vt:lpstr>Technical Equivalency</vt:lpstr>
      <vt:lpstr>Oversight “Opportunities”</vt:lpstr>
      <vt:lpstr>Program Updates</vt:lpstr>
      <vt:lpstr>Assessor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2016-02-02T18:49:29Z</dcterms:created>
  <dcterms:modified xsi:type="dcterms:W3CDTF">2023-05-16T17:08:57Z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